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1"/>
  </p:notesMasterIdLst>
  <p:sldIdLst>
    <p:sldId id="306" r:id="rId3"/>
    <p:sldId id="259" r:id="rId4"/>
    <p:sldId id="785" r:id="rId5"/>
    <p:sldId id="717" r:id="rId6"/>
    <p:sldId id="794" r:id="rId7"/>
    <p:sldId id="736" r:id="rId8"/>
    <p:sldId id="748" r:id="rId9"/>
    <p:sldId id="749" r:id="rId10"/>
    <p:sldId id="604" r:id="rId11"/>
    <p:sldId id="606" r:id="rId12"/>
    <p:sldId id="607" r:id="rId13"/>
    <p:sldId id="605" r:id="rId14"/>
    <p:sldId id="610" r:id="rId15"/>
    <p:sldId id="612" r:id="rId16"/>
    <p:sldId id="611" r:id="rId17"/>
    <p:sldId id="745" r:id="rId18"/>
    <p:sldId id="615" r:id="rId19"/>
    <p:sldId id="616" r:id="rId20"/>
    <p:sldId id="619" r:id="rId21"/>
    <p:sldId id="620" r:id="rId22"/>
    <p:sldId id="621" r:id="rId23"/>
    <p:sldId id="622" r:id="rId24"/>
    <p:sldId id="803" r:id="rId25"/>
    <p:sldId id="623" r:id="rId26"/>
    <p:sldId id="625" r:id="rId27"/>
    <p:sldId id="626" r:id="rId28"/>
    <p:sldId id="798" r:id="rId29"/>
    <p:sldId id="799" r:id="rId30"/>
    <p:sldId id="800" r:id="rId31"/>
    <p:sldId id="801" r:id="rId32"/>
    <p:sldId id="342" r:id="rId33"/>
    <p:sldId id="802" r:id="rId34"/>
    <p:sldId id="804" r:id="rId35"/>
    <p:sldId id="808" r:id="rId36"/>
    <p:sldId id="809" r:id="rId37"/>
    <p:sldId id="805" r:id="rId38"/>
    <p:sldId id="806" r:id="rId39"/>
    <p:sldId id="807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E40E1A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 autoAdjust="0"/>
    <p:restoredTop sz="94896"/>
  </p:normalViewPr>
  <p:slideViewPr>
    <p:cSldViewPr snapToGrid="0" snapToObjects="1" showGuides="1">
      <p:cViewPr varScale="1">
        <p:scale>
          <a:sx n="144" d="100"/>
          <a:sy n="144" d="100"/>
        </p:scale>
        <p:origin x="1040" y="184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4/15/22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-teaching-goose/2022-342-code-along/tree/2022-04-13-tmp/sr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2.tiff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-teaching-goose/2022-342-code-along/tree/2022-04-13/src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CSS342A-2022-Spring/blob/main/homeworks/submission_checklist.md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ecretlifeofpets.fandom.com/wiki/Chloe#:~:text=Lake%20Bell,is%20voiced%20by%20Lake%20Bell.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0E54FE-4FF2-624C-91F5-E3F2EEEA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89" y="2781847"/>
            <a:ext cx="5943938" cy="3704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91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40AF5-9593-4F44-909C-B7EBE51E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87" y="2793575"/>
            <a:ext cx="4039273" cy="1753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88C7D-943E-DD40-8AEA-055CE4733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187" y="5042517"/>
            <a:ext cx="4197821" cy="833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52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417AE-6BE6-CF4A-BB1D-CF3DB00F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314" y="4344847"/>
            <a:ext cx="1599029" cy="17090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107488E-F98A-E94E-AB7B-42232ACE6A98}"/>
              </a:ext>
            </a:extLst>
          </p:cNvPr>
          <p:cNvSpPr/>
          <p:nvPr/>
        </p:nvSpPr>
        <p:spPr>
          <a:xfrm>
            <a:off x="1711355" y="5199365"/>
            <a:ext cx="1971412" cy="820082"/>
          </a:xfrm>
          <a:prstGeom prst="wedgeRoundRectCallout">
            <a:avLst>
              <a:gd name="adj1" fmla="val -57284"/>
              <a:gd name="adj2" fmla="val 75517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You have a new name now!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76007-F19C-BB42-A5E9-D82F67BB6F1F}"/>
              </a:ext>
            </a:extLst>
          </p:cNvPr>
          <p:cNvSpPr txBox="1"/>
          <p:nvPr/>
        </p:nvSpPr>
        <p:spPr>
          <a:xfrm>
            <a:off x="956341" y="6024824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6D8BEDF-E1D0-9749-961F-3461520640C3}"/>
              </a:ext>
            </a:extLst>
          </p:cNvPr>
          <p:cNvSpPr/>
          <p:nvPr/>
        </p:nvSpPr>
        <p:spPr>
          <a:xfrm>
            <a:off x="3204593" y="4991151"/>
            <a:ext cx="1879135" cy="820082"/>
          </a:xfrm>
          <a:prstGeom prst="wedgeRoundRectCallout">
            <a:avLst>
              <a:gd name="adj1" fmla="val 72092"/>
              <a:gd name="adj2" fmla="val 24488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Nop</a:t>
            </a:r>
            <a:r>
              <a:rPr lang="en-US" sz="2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3B75F-6EAA-C547-AEED-87997B59AB52}"/>
              </a:ext>
            </a:extLst>
          </p:cNvPr>
          <p:cNvSpPr txBox="1"/>
          <p:nvPr/>
        </p:nvSpPr>
        <p:spPr>
          <a:xfrm>
            <a:off x="1489179" y="6024824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</a:t>
            </a: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AE77A3-1EED-104D-9A5D-2F235A27F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03" y="2594062"/>
            <a:ext cx="6351615" cy="820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C1C2F-AD02-5947-BBEE-CFDA877272AD}"/>
              </a:ext>
            </a:extLst>
          </p:cNvPr>
          <p:cNvSpPr/>
          <p:nvPr/>
        </p:nvSpPr>
        <p:spPr>
          <a:xfrm>
            <a:off x="1280464" y="3006438"/>
            <a:ext cx="6913625" cy="461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2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1" grpId="0" animBg="1"/>
      <p:bldP spid="12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4C7284B-3D01-D948-AC46-1ED868ED7C1E}"/>
              </a:ext>
            </a:extLst>
          </p:cNvPr>
          <p:cNvSpPr txBox="1">
            <a:spLocks/>
          </p:cNvSpPr>
          <p:nvPr/>
        </p:nvSpPr>
        <p:spPr>
          <a:xfrm>
            <a:off x="5566094" y="2812889"/>
            <a:ext cx="2483903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1FD15C3-61F8-6440-8D36-94213D8D6C5D}"/>
              </a:ext>
            </a:extLst>
          </p:cNvPr>
          <p:cNvSpPr txBox="1">
            <a:spLocks/>
          </p:cNvSpPr>
          <p:nvPr/>
        </p:nvSpPr>
        <p:spPr>
          <a:xfrm>
            <a:off x="5566094" y="3864975"/>
            <a:ext cx="3514986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5D0718-C6B7-264A-AC1E-DE8A3E589F25}"/>
              </a:ext>
            </a:extLst>
          </p:cNvPr>
          <p:cNvSpPr/>
          <p:nvPr/>
        </p:nvSpPr>
        <p:spPr>
          <a:xfrm>
            <a:off x="4949505" y="2574365"/>
            <a:ext cx="3689932" cy="2106692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29C31-0683-E74E-953F-4D3398FF454E}"/>
              </a:ext>
            </a:extLst>
          </p:cNvPr>
          <p:cNvSpPr txBox="1"/>
          <p:nvPr/>
        </p:nvSpPr>
        <p:spPr>
          <a:xfrm>
            <a:off x="5165583" y="2116036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1AD50B1-4298-9249-9CBE-8CA5D0999701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3304426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Variables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229BC88-9080-DA49-9786-82D3258CF9DA}"/>
              </a:ext>
            </a:extLst>
          </p:cNvPr>
          <p:cNvSpPr txBox="1">
            <a:spLocks/>
          </p:cNvSpPr>
          <p:nvPr/>
        </p:nvSpPr>
        <p:spPr>
          <a:xfrm>
            <a:off x="5165583" y="3433844"/>
            <a:ext cx="3466689" cy="55507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public Methods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FAADF30-FE50-D740-8CCE-DFFAE9F38AF4}"/>
              </a:ext>
            </a:extLst>
          </p:cNvPr>
          <p:cNvSpPr txBox="1">
            <a:spLocks/>
          </p:cNvSpPr>
          <p:nvPr/>
        </p:nvSpPr>
        <p:spPr>
          <a:xfrm>
            <a:off x="5180589" y="3841520"/>
            <a:ext cx="3689932" cy="4473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spcBef>
                <a:spcPct val="20000"/>
              </a:spcBef>
              <a:buFont typeface="Lucida Grande"/>
              <a:buNone/>
              <a:defRPr sz="3200" b="1" i="0" baseline="0">
                <a:solidFill>
                  <a:schemeClr val="accent4">
                    <a:lumMod val="75000"/>
                  </a:schemeClr>
                </a:solidFill>
                <a:latin typeface="Open Sans"/>
                <a:cs typeface="Open San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spcBef>
                <a:spcPct val="20000"/>
              </a:spcBef>
              <a:buSzPct val="100000"/>
              <a:buFont typeface="Lucida Grande"/>
              <a:buChar char="&gt;"/>
              <a:defRPr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spcBef>
                <a:spcPct val="20000"/>
              </a:spcBef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private Methods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C7F36D-435D-C341-87A0-53DC286AF777}"/>
              </a:ext>
            </a:extLst>
          </p:cNvPr>
          <p:cNvCxnSpPr>
            <a:cxnSpLocks/>
          </p:cNvCxnSpPr>
          <p:nvPr/>
        </p:nvCxnSpPr>
        <p:spPr>
          <a:xfrm>
            <a:off x="2357306" y="3753325"/>
            <a:ext cx="1323425" cy="0"/>
          </a:xfrm>
          <a:prstGeom prst="straightConnector1">
            <a:avLst/>
          </a:prstGeom>
          <a:ln w="44450">
            <a:solidFill>
              <a:srgbClr val="FF93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6653A7-1710-7D44-B71A-FE745A3F0152}"/>
              </a:ext>
            </a:extLst>
          </p:cNvPr>
          <p:cNvSpPr txBox="1"/>
          <p:nvPr/>
        </p:nvSpPr>
        <p:spPr>
          <a:xfrm>
            <a:off x="1130126" y="3465695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A5BB7-E97D-1441-9926-696FF76A8D02}"/>
              </a:ext>
            </a:extLst>
          </p:cNvPr>
          <p:cNvSpPr txBox="1"/>
          <p:nvPr/>
        </p:nvSpPr>
        <p:spPr>
          <a:xfrm>
            <a:off x="2937497" y="3981056"/>
            <a:ext cx="137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Read/Write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B03AD-6112-E44E-A29F-F10E2FAF6305}"/>
              </a:ext>
            </a:extLst>
          </p:cNvPr>
          <p:cNvSpPr txBox="1"/>
          <p:nvPr/>
        </p:nvSpPr>
        <p:spPr>
          <a:xfrm>
            <a:off x="3978418" y="3298680"/>
            <a:ext cx="1558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Setter/Getter</a:t>
            </a:r>
          </a:p>
        </p:txBody>
      </p:sp>
    </p:spTree>
    <p:extLst>
      <p:ext uri="{BB962C8B-B14F-4D97-AF65-F5344CB8AC3E}">
        <p14:creationId xmlns:p14="http://schemas.microsoft.com/office/powerpoint/2010/main" val="38245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6 L -0.09722 -3.703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04253 1.48148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04253 -2.22222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 animBg="1"/>
      <p:bldP spid="18" grpId="1" animBg="1"/>
      <p:bldP spid="19" grpId="0"/>
      <p:bldP spid="25" grpId="0"/>
      <p:bldP spid="25" grpId="1"/>
      <p:bldP spid="26" grpId="0"/>
      <p:bldP spid="26" grpId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513" y="112138"/>
            <a:ext cx="986403" cy="10896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916" y="857923"/>
            <a:ext cx="3529934" cy="6876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Setter and Getter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03205-C3C4-244C-8D4F-2A7757F76641}"/>
              </a:ext>
            </a:extLst>
          </p:cNvPr>
          <p:cNvSpPr txBox="1"/>
          <p:nvPr/>
        </p:nvSpPr>
        <p:spPr>
          <a:xfrm>
            <a:off x="1162974" y="2163164"/>
            <a:ext cx="543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Public</a:t>
            </a:r>
            <a:r>
              <a:rPr lang="en-US" dirty="0"/>
              <a:t> functions to read/write </a:t>
            </a:r>
            <a:r>
              <a:rPr lang="en-US" dirty="0">
                <a:solidFill>
                  <a:srgbClr val="FF0000"/>
                </a:solidFill>
              </a:rPr>
              <a:t>private</a:t>
            </a:r>
            <a:r>
              <a:rPr lang="en-US" dirty="0"/>
              <a:t> member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0E09DF-508E-FD48-9765-5DF8C8A13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4" y="3013349"/>
            <a:ext cx="5535322" cy="282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859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30" y="230296"/>
            <a:ext cx="1674985" cy="185027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C0037FC-2D69-DB4E-B7BA-1EBCBAE2D012}"/>
              </a:ext>
            </a:extLst>
          </p:cNvPr>
          <p:cNvGrpSpPr/>
          <p:nvPr/>
        </p:nvGrpSpPr>
        <p:grpSpPr>
          <a:xfrm>
            <a:off x="559231" y="3143016"/>
            <a:ext cx="8025537" cy="1610874"/>
            <a:chOff x="559231" y="3143016"/>
            <a:chExt cx="8025537" cy="1610874"/>
          </a:xfrm>
        </p:grpSpPr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68B10F99-0564-D846-988B-8C0BA03F64BE}"/>
                </a:ext>
              </a:extLst>
            </p:cNvPr>
            <p:cNvCxnSpPr>
              <a:cxnSpLocks/>
              <a:stCxn id="12" idx="1"/>
              <a:endCxn id="6" idx="1"/>
            </p:cNvCxnSpPr>
            <p:nvPr/>
          </p:nvCxnSpPr>
          <p:spPr>
            <a:xfrm rot="10800000">
              <a:off x="559231" y="3365536"/>
              <a:ext cx="433530" cy="1388354"/>
            </a:xfrm>
            <a:prstGeom prst="curvedConnector3">
              <a:avLst>
                <a:gd name="adj1" fmla="val 152730"/>
              </a:avLst>
            </a:prstGeom>
            <a:noFill/>
            <a:ln w="2857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CC68C8-8EC8-7E41-8B5B-1B85658C6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231" y="3143016"/>
              <a:ext cx="8025537" cy="4450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B631F-7F61-454F-81B0-BE9B72749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61" y="4531370"/>
            <a:ext cx="7245228" cy="445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2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9D3AF4-1462-4F43-923A-D88A4A4D06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3390" y="2353519"/>
            <a:ext cx="7631418" cy="2932359"/>
          </a:xfrm>
        </p:spPr>
        <p:txBody>
          <a:bodyPr/>
          <a:lstStyle/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Group properties (variables) and methods (that work on properties) into a single concept call “class”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Member variables should be private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Constructor to initialize members when creating object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Setter/getter for member properties access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811AA8-25FB-E042-9E18-CDF6879C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Summary</a:t>
            </a:r>
          </a:p>
        </p:txBody>
      </p:sp>
      <p:pic>
        <p:nvPicPr>
          <p:cNvPr id="1028" name="Picture 4" descr="80 Scared Turtle Illustrations &amp; Clip Art - iStock">
            <a:extLst>
              <a:ext uri="{FF2B5EF4-FFF2-40B4-BE49-F238E27FC236}">
                <a16:creationId xmlns:a16="http://schemas.microsoft.com/office/drawing/2014/main" id="{DF16FF41-C388-144C-BA0B-55C69CD04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147" y="99801"/>
            <a:ext cx="1859109" cy="126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2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>
                <a:solidFill>
                  <a:srgbClr val="0070C0"/>
                </a:solidFill>
              </a:rPr>
              <a:t>Member Variables: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>
                <a:solidFill>
                  <a:srgbClr val="0070C0"/>
                </a:solidFill>
              </a:rPr>
              <a:t>Member Methods: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351" y="587229"/>
            <a:ext cx="1928891" cy="35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299" y="1654728"/>
            <a:ext cx="2878439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/>
              <a:t>Implement a class for dogs</a:t>
            </a:r>
          </a:p>
          <a:p>
            <a:pPr marL="0" indent="0">
              <a:buNone/>
            </a:pPr>
            <a:endParaRPr lang="en-US" sz="3200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96594D-13A9-294E-988A-651BD8C1F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619" y="1885493"/>
            <a:ext cx="5511082" cy="355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AAAA85-37DB-4C49-BBE6-20FFD45A302B}"/>
              </a:ext>
            </a:extLst>
          </p:cNvPr>
          <p:cNvSpPr txBox="1"/>
          <p:nvPr/>
        </p:nvSpPr>
        <p:spPr>
          <a:xfrm>
            <a:off x="5007006" y="878889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04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DE9BB4-4A51-B142-833F-56426FF11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1" y="2494258"/>
            <a:ext cx="3881836" cy="2503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86F898-DD8D-7E4A-BAB0-CF4212A54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236" y="2494238"/>
            <a:ext cx="4016476" cy="2503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113" y="1982527"/>
            <a:ext cx="648104" cy="715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433" y="2147142"/>
            <a:ext cx="378925" cy="694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97E2D-3458-4141-8160-08A2F6012348}"/>
              </a:ext>
            </a:extLst>
          </p:cNvPr>
          <p:cNvSpPr/>
          <p:nvPr/>
        </p:nvSpPr>
        <p:spPr>
          <a:xfrm>
            <a:off x="218114" y="2558643"/>
            <a:ext cx="2122414" cy="202223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A4466-955E-2342-A979-335446469B15}"/>
              </a:ext>
            </a:extLst>
          </p:cNvPr>
          <p:cNvSpPr/>
          <p:nvPr/>
        </p:nvSpPr>
        <p:spPr>
          <a:xfrm>
            <a:off x="4949505" y="2558643"/>
            <a:ext cx="2122414" cy="1915704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C6D05C-3F2B-DB49-AF63-F0557226A134}"/>
              </a:ext>
            </a:extLst>
          </p:cNvPr>
          <p:cNvGrpSpPr/>
          <p:nvPr/>
        </p:nvGrpSpPr>
        <p:grpSpPr>
          <a:xfrm>
            <a:off x="1279320" y="4474347"/>
            <a:ext cx="4731391" cy="1460035"/>
            <a:chOff x="1279320" y="4474347"/>
            <a:chExt cx="4731391" cy="14600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648D8C-4A81-9340-BEDE-695F493CC68A}"/>
                </a:ext>
              </a:extLst>
            </p:cNvPr>
            <p:cNvSpPr txBox="1"/>
            <p:nvPr/>
          </p:nvSpPr>
          <p:spPr>
            <a:xfrm>
              <a:off x="2389255" y="5472717"/>
              <a:ext cx="2511521" cy="46166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Mostly Duplicated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BB8BCE44-0208-914B-8CF1-0DB50F2844D1}"/>
                </a:ext>
              </a:extLst>
            </p:cNvPr>
            <p:cNvCxnSpPr>
              <a:stCxn id="7" idx="2"/>
              <a:endCxn id="8" idx="2"/>
            </p:cNvCxnSpPr>
            <p:nvPr/>
          </p:nvCxnSpPr>
          <p:spPr>
            <a:xfrm rot="5400000" flipH="1" flipV="1">
              <a:off x="3591750" y="2161917"/>
              <a:ext cx="106532" cy="4731391"/>
            </a:xfrm>
            <a:prstGeom prst="curvedConnector3">
              <a:avLst>
                <a:gd name="adj1" fmla="val -822919"/>
              </a:avLst>
            </a:prstGeom>
            <a:ln>
              <a:solidFill>
                <a:srgbClr val="FF0000"/>
              </a:solidFill>
              <a:prstDash val="sysDash"/>
              <a:headEnd type="triangl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04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CB74E-BC7D-B240-957E-E0FD138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DCD9B-841A-5543-A767-134F02C031B0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FFB6A-657C-8549-A402-1D891033A134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5913D4-829B-134C-86BA-242103A58D22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F6712-1EDB-E446-9745-0FBD1A0FC26B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8385A-AC41-2744-A85C-A4BFD87E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23" y="4583839"/>
            <a:ext cx="648103" cy="1187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76277E-563D-DE4B-B08C-167B291804C2}"/>
              </a:ext>
            </a:extLst>
          </p:cNvPr>
          <p:cNvSpPr txBox="1"/>
          <p:nvPr/>
        </p:nvSpPr>
        <p:spPr>
          <a:xfrm>
            <a:off x="1662468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Name</a:t>
            </a:r>
          </a:p>
          <a:p>
            <a:r>
              <a:rPr lang="en-US" dirty="0">
                <a:solidFill>
                  <a:srgbClr val="FF9300"/>
                </a:solidFill>
              </a:rPr>
              <a:t>Gender</a:t>
            </a:r>
          </a:p>
          <a:p>
            <a:r>
              <a:rPr lang="en-US" dirty="0">
                <a:solidFill>
                  <a:srgbClr val="FF9300"/>
                </a:solidFill>
              </a:rPr>
              <a:t>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3468E3-1AEF-F84E-979A-8CB7246E6BF3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28767-A227-904E-9863-659F952087EE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B7FF8-9561-5A4B-8F6A-3B330FBF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86" y="4583839"/>
            <a:ext cx="1047526" cy="1157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156F7-F66C-DA40-8D60-A260F9D72DC9}"/>
              </a:ext>
            </a:extLst>
          </p:cNvPr>
          <p:cNvSpPr txBox="1"/>
          <p:nvPr/>
        </p:nvSpPr>
        <p:spPr>
          <a:xfrm>
            <a:off x="5046629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Name</a:t>
            </a:r>
          </a:p>
          <a:p>
            <a:r>
              <a:rPr lang="en-US" dirty="0">
                <a:solidFill>
                  <a:srgbClr val="0070C0"/>
                </a:solidFill>
              </a:rPr>
              <a:t>Gender</a:t>
            </a:r>
          </a:p>
          <a:p>
            <a:r>
              <a:rPr lang="en-US" dirty="0">
                <a:solidFill>
                  <a:srgbClr val="0070C0"/>
                </a:solidFill>
              </a:rPr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4733A-4F21-644A-95DA-BCBBC4C46BAA}"/>
              </a:ext>
            </a:extLst>
          </p:cNvPr>
          <p:cNvSpPr txBox="1"/>
          <p:nvPr/>
        </p:nvSpPr>
        <p:spPr>
          <a:xfrm>
            <a:off x="4038202" y="215557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>
                <a:solidFill>
                  <a:srgbClr val="00B050"/>
                </a:solidFill>
              </a:rPr>
              <a:t>Gender</a:t>
            </a:r>
          </a:p>
          <a:p>
            <a:r>
              <a:rPr lang="en-US" dirty="0">
                <a:solidFill>
                  <a:srgbClr val="00B050"/>
                </a:solidFill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2272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94 -0.35672 " pathEditMode="relative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215 -0.35672 " pathEditMode="relative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 animBg="1"/>
      <p:bldP spid="6" grpId="0"/>
      <p:bldP spid="14" grpId="0"/>
      <p:bldP spid="14" grpId="1"/>
      <p:bldP spid="14" grpId="2"/>
      <p:bldP spid="7" grpId="0" animBg="1"/>
      <p:bldP spid="8" grpId="0"/>
      <p:bldP spid="15" grpId="0"/>
      <p:bldP spid="15" grpId="1"/>
      <p:bldP spid="15" grpId="2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E74095-7FC9-F04C-86E0-66AD8E7F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95" y="2234918"/>
            <a:ext cx="7594600" cy="346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BF5B5-C712-6446-AB2E-47E943BC675A}"/>
              </a:ext>
            </a:extLst>
          </p:cNvPr>
          <p:cNvGrpSpPr/>
          <p:nvPr/>
        </p:nvGrpSpPr>
        <p:grpSpPr>
          <a:xfrm>
            <a:off x="6201499" y="673141"/>
            <a:ext cx="2357306" cy="1998575"/>
            <a:chOff x="6016941" y="455027"/>
            <a:chExt cx="2357306" cy="19985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7C566CD-6967-D347-A42D-FE70CBE6AD61}"/>
                </a:ext>
              </a:extLst>
            </p:cNvPr>
            <p:cNvSpPr/>
            <p:nvPr/>
          </p:nvSpPr>
          <p:spPr>
            <a:xfrm>
              <a:off x="6016941" y="455027"/>
              <a:ext cx="2357306" cy="1998575"/>
            </a:xfrm>
            <a:prstGeom prst="roundRect">
              <a:avLst/>
            </a:prstGeom>
            <a:solidFill>
              <a:schemeClr val="bg2"/>
            </a:solidFill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B9918-4915-694F-8DF7-73ECB20A4722}"/>
                </a:ext>
              </a:extLst>
            </p:cNvPr>
            <p:cNvSpPr txBox="1"/>
            <p:nvPr/>
          </p:nvSpPr>
          <p:spPr>
            <a:xfrm>
              <a:off x="6097404" y="455027"/>
              <a:ext cx="20649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Animal Class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057B08-3DEC-D14D-81A7-1E96702C71CD}"/>
                </a:ext>
              </a:extLst>
            </p:cNvPr>
            <p:cNvSpPr txBox="1"/>
            <p:nvPr/>
          </p:nvSpPr>
          <p:spPr>
            <a:xfrm>
              <a:off x="6798180" y="1247093"/>
              <a:ext cx="8851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Name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Gender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Age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0A8CF7-5B44-8444-8D79-C890A49FDA7E}"/>
              </a:ext>
            </a:extLst>
          </p:cNvPr>
          <p:cNvGrpSpPr/>
          <p:nvPr/>
        </p:nvGrpSpPr>
        <p:grpSpPr>
          <a:xfrm>
            <a:off x="417250" y="4344521"/>
            <a:ext cx="8341606" cy="925653"/>
            <a:chOff x="417250" y="4344521"/>
            <a:chExt cx="8341606" cy="9256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AD8653-86BF-0345-BC8B-3EB618D26822}"/>
                </a:ext>
              </a:extLst>
            </p:cNvPr>
            <p:cNvSpPr/>
            <p:nvPr/>
          </p:nvSpPr>
          <p:spPr>
            <a:xfrm>
              <a:off x="417250" y="4344521"/>
              <a:ext cx="7929701" cy="493810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445DF9-8481-0445-8A87-7D48DE209BBF}"/>
                </a:ext>
              </a:extLst>
            </p:cNvPr>
            <p:cNvSpPr txBox="1"/>
            <p:nvPr/>
          </p:nvSpPr>
          <p:spPr>
            <a:xfrm>
              <a:off x="6473807" y="4900842"/>
              <a:ext cx="2285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Base class constructor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70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051C5-75E5-924C-86F0-15C69808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3" y="4377283"/>
            <a:ext cx="3902875" cy="195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0D13EA-8644-D449-8135-2F0B25C0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984" y="4372551"/>
            <a:ext cx="4502721" cy="1909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981" y="4025455"/>
            <a:ext cx="378925" cy="6941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133" y="3948391"/>
            <a:ext cx="648104" cy="715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2977237" y="4121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C9353-0C44-7A47-9C21-45F8C27FE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870" y="1759344"/>
            <a:ext cx="3902875" cy="179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2F2D12-203E-CB47-BF38-A95B7031D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153" y="934617"/>
            <a:ext cx="1111098" cy="79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20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2977237" y="4121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06DC4-C775-474E-BBA4-471C16D6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11" b="-871"/>
          <a:stretch/>
        </p:blipFill>
        <p:spPr>
          <a:xfrm>
            <a:off x="383192" y="3061549"/>
            <a:ext cx="8566951" cy="435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396E52-0A83-FC4A-A930-D0D4E9B95B4B}"/>
              </a:ext>
            </a:extLst>
          </p:cNvPr>
          <p:cNvGrpSpPr/>
          <p:nvPr/>
        </p:nvGrpSpPr>
        <p:grpSpPr>
          <a:xfrm>
            <a:off x="4998128" y="2840854"/>
            <a:ext cx="3684233" cy="1486672"/>
            <a:chOff x="4998128" y="2840854"/>
            <a:chExt cx="3684233" cy="14866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CFDACC-EA4A-D54E-84A5-D05857F81938}"/>
                </a:ext>
              </a:extLst>
            </p:cNvPr>
            <p:cNvSpPr/>
            <p:nvPr/>
          </p:nvSpPr>
          <p:spPr>
            <a:xfrm>
              <a:off x="6267635" y="2840854"/>
              <a:ext cx="2414726" cy="896645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B584F2-E96C-F64F-B4A1-66D6C8969B18}"/>
                </a:ext>
              </a:extLst>
            </p:cNvPr>
            <p:cNvSpPr txBox="1"/>
            <p:nvPr/>
          </p:nvSpPr>
          <p:spPr>
            <a:xfrm>
              <a:off x="4998128" y="3958194"/>
              <a:ext cx="2925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Calling base class constructor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21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120" y="1689931"/>
            <a:ext cx="8183759" cy="182020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Over</a:t>
            </a:r>
            <a:r>
              <a:rPr lang="en-US" dirty="0">
                <a:solidFill>
                  <a:srgbClr val="FF0000"/>
                </a:solidFill>
              </a:rPr>
              <a:t>ride</a:t>
            </a:r>
          </a:p>
          <a:p>
            <a:pPr lvl="1"/>
            <a:endParaRPr lang="en-US" sz="1800" b="0" dirty="0"/>
          </a:p>
          <a:p>
            <a:pPr lvl="1"/>
            <a:r>
              <a:rPr lang="en-US" sz="1800" b="0" dirty="0"/>
              <a:t>Re-implement a function in derived class from base class with the</a:t>
            </a:r>
          </a:p>
          <a:p>
            <a:pPr lvl="2"/>
            <a:r>
              <a:rPr lang="en-US" sz="1600" b="0" dirty="0"/>
              <a:t>same name</a:t>
            </a:r>
          </a:p>
          <a:p>
            <a:pPr lvl="2"/>
            <a:r>
              <a:rPr lang="en-US" sz="1600" b="0" dirty="0"/>
              <a:t>same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ED209-98F2-3C48-A470-C277EAD3DE39}"/>
              </a:ext>
            </a:extLst>
          </p:cNvPr>
          <p:cNvSpPr txBox="1"/>
          <p:nvPr/>
        </p:nvSpPr>
        <p:spPr>
          <a:xfrm>
            <a:off x="1038768" y="3638121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Base class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38768" y="517086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62DAC-A6D9-1E4F-950D-D8B5256B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73" y="4042312"/>
            <a:ext cx="4179841" cy="781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214B1-895C-AD47-A8A2-E9D805B23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9" y="5796161"/>
            <a:ext cx="3488957" cy="690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8A0F99-9BCD-BF40-AB65-28F1FF3AC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006" y="5796161"/>
            <a:ext cx="3626652" cy="690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17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3549" y="1861154"/>
            <a:ext cx="8700451" cy="1820206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Over</a:t>
            </a:r>
            <a:r>
              <a:rPr lang="en-US" sz="2000" dirty="0">
                <a:solidFill>
                  <a:srgbClr val="FF0000"/>
                </a:solidFill>
              </a:rPr>
              <a:t>load</a:t>
            </a:r>
          </a:p>
          <a:p>
            <a:endParaRPr lang="en-US" sz="1200" b="0" dirty="0"/>
          </a:p>
          <a:p>
            <a:pPr lvl="1"/>
            <a:r>
              <a:rPr lang="en-US" b="0" dirty="0"/>
              <a:t>Re-implement a function in the same class</a:t>
            </a:r>
          </a:p>
          <a:p>
            <a:pPr lvl="2"/>
            <a:r>
              <a:rPr lang="en-US" b="0" dirty="0"/>
              <a:t>same name</a:t>
            </a:r>
          </a:p>
          <a:p>
            <a:pPr lvl="2"/>
            <a:r>
              <a:rPr lang="en-US" b="0" dirty="0"/>
              <a:t>different signature</a:t>
            </a:r>
            <a:r>
              <a:rPr lang="en-US" altLang="zh-CN" b="0" dirty="0"/>
              <a:t>s</a:t>
            </a:r>
            <a:r>
              <a:rPr lang="en-US" b="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5024E-FFB0-404B-84D0-7AD24E82F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690" y="4014745"/>
            <a:ext cx="5276666" cy="2387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27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1522" y="2181342"/>
            <a:ext cx="6404225" cy="4015497"/>
          </a:xfrm>
        </p:spPr>
        <p:txBody>
          <a:bodyPr/>
          <a:lstStyle/>
          <a:p>
            <a:r>
              <a:rPr lang="en-US" sz="3200" b="0" dirty="0"/>
              <a:t>Base class &amp; derived class</a:t>
            </a:r>
          </a:p>
          <a:p>
            <a:endParaRPr lang="en-US" sz="3200" b="0" dirty="0"/>
          </a:p>
          <a:p>
            <a:r>
              <a:rPr lang="en-US" sz="3200" b="0" dirty="0"/>
              <a:t>Use super to access the base</a:t>
            </a:r>
          </a:p>
          <a:p>
            <a:endParaRPr lang="en-US" sz="3200" b="0" dirty="0"/>
          </a:p>
          <a:p>
            <a:r>
              <a:rPr lang="en-US" sz="3200" b="0" dirty="0"/>
              <a:t>Override vs Overload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Summary</a:t>
            </a:r>
          </a:p>
        </p:txBody>
      </p:sp>
      <p:pic>
        <p:nvPicPr>
          <p:cNvPr id="2050" name="Picture 2" descr="Humans Continue to Evolve">
            <a:extLst>
              <a:ext uri="{FF2B5EF4-FFF2-40B4-BE49-F238E27FC236}">
                <a16:creationId xmlns:a16="http://schemas.microsoft.com/office/drawing/2014/main" id="{FE16F39B-4D56-3F40-BF9C-0CF1C776F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950" y="105772"/>
            <a:ext cx="2437562" cy="152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957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2528A-CA5A-8046-9A17-2F42FFD11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748522"/>
            <a:ext cx="5346700" cy="21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041AC-4D9A-8E4F-8837-12C10A190661}"/>
              </a:ext>
            </a:extLst>
          </p:cNvPr>
          <p:cNvSpPr txBox="1"/>
          <p:nvPr/>
        </p:nvSpPr>
        <p:spPr>
          <a:xfrm>
            <a:off x="807868" y="4530309"/>
            <a:ext cx="504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there’s </a:t>
            </a:r>
            <a:r>
              <a:rPr lang="en-US" sz="2400" dirty="0">
                <a:solidFill>
                  <a:srgbClr val="FF0000"/>
                </a:solidFill>
              </a:rPr>
              <a:t>2000 different</a:t>
            </a:r>
            <a:r>
              <a:rPr lang="en-US" sz="2400" dirty="0"/>
              <a:t> animals?</a:t>
            </a:r>
          </a:p>
        </p:txBody>
      </p:sp>
      <p:pic>
        <p:nvPicPr>
          <p:cNvPr id="2050" name="Picture 2" descr="Movie in Doko Meadows Park | 09/18/2021 | Doko Meadows Park">
            <a:extLst>
              <a:ext uri="{FF2B5EF4-FFF2-40B4-BE49-F238E27FC236}">
                <a16:creationId xmlns:a16="http://schemas.microsoft.com/office/drawing/2014/main" id="{F99E8C47-0317-1E4D-A5C9-6765E6E24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12" y="5138182"/>
            <a:ext cx="3062796" cy="16132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85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68" y="2645546"/>
            <a:ext cx="6139122" cy="3293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5250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3517384"/>
            <a:ext cx="4977392" cy="26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45CA5D-11D8-9B46-B260-EC85DA2D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2" y="1598128"/>
            <a:ext cx="4113981" cy="1844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B38276-5DC4-D742-93E7-C718BA0CD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568" y="5704487"/>
            <a:ext cx="3365500" cy="96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BBC One - The Secret Life of Pets 2">
            <a:extLst>
              <a:ext uri="{FF2B5EF4-FFF2-40B4-BE49-F238E27FC236}">
                <a16:creationId xmlns:a16="http://schemas.microsoft.com/office/drawing/2014/main" id="{3BC84E13-CF1D-0449-95C4-134C29CD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5" y="173005"/>
            <a:ext cx="3060823" cy="172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847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485" y="1333224"/>
            <a:ext cx="8368265" cy="5264237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1 due </a:t>
            </a:r>
            <a:r>
              <a:rPr lang="en-US" sz="1800" b="0" dirty="0">
                <a:solidFill>
                  <a:srgbClr val="FF0000"/>
                </a:solidFill>
              </a:rPr>
              <a:t>Monday midnight (11:59pm)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Pull request url in canvas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Problem 4 answers in Discord to instructor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Quiz-1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>
                <a:solidFill>
                  <a:srgbClr val="FF0000"/>
                </a:solidFill>
              </a:rPr>
              <a:t>Tuesday noon</a:t>
            </a:r>
            <a:r>
              <a:rPr lang="en-US" sz="1600" b="0" dirty="0"/>
              <a:t> to Wednesday noon, 24-hour limit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Online, Open book, you answer in a doc (pdf, txt, doc) in Canvas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Topic: C++ pointer &amp; reference, </a:t>
            </a:r>
            <a:r>
              <a:rPr lang="en-US" sz="1600" b="0" dirty="0">
                <a:solidFill>
                  <a:srgbClr val="FF0000"/>
                </a:solidFill>
              </a:rPr>
              <a:t>see the Discord channel (quiz-1) for details</a:t>
            </a:r>
            <a:endParaRPr lang="en-US" sz="1600" b="0" dirty="0"/>
          </a:p>
          <a:p>
            <a:pPr marL="457200" lvl="1" indent="0">
              <a:buNone/>
            </a:pPr>
            <a:endParaRPr lang="en-US" sz="14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C++ OOP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C++ Class, </a:t>
            </a:r>
            <a:r>
              <a:rPr lang="en-US" sz="1600" b="0" dirty="0">
                <a:solidFill>
                  <a:srgbClr val="FF0000"/>
                </a:solidFill>
              </a:rPr>
              <a:t>Inheritance (C++ textbook page 40-46)</a:t>
            </a:r>
          </a:p>
          <a:p>
            <a:pPr lvl="2">
              <a:buFont typeface="Wingdings" pitchFamily="2" charset="2"/>
              <a:buChar char="q"/>
            </a:pPr>
            <a:r>
              <a:rPr lang="en-US" sz="1400" b="0" dirty="0"/>
              <a:t>Based class, derived class, (pure) virtual function</a:t>
            </a:r>
          </a:p>
          <a:p>
            <a:pPr lvl="2">
              <a:buFont typeface="Wingdings" pitchFamily="2" charset="2"/>
              <a:buChar char="q"/>
            </a:pPr>
            <a:r>
              <a:rPr lang="en-US" sz="1400" b="0" dirty="0"/>
              <a:t>Virtual constructor, destructor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Debugging on Linux (on AWS, possibly also using WSL on Windows)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2 review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400" b="0" dirty="0"/>
              <a:t>Abstract Data Type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3rd</a:t>
            </a:r>
            <a:r>
              <a:rPr lang="en-US" dirty="0"/>
              <a:t> Week Task Items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E769A-7A1D-2544-949B-CEA2C1F67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94" y="158183"/>
            <a:ext cx="1383480" cy="138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3517384"/>
            <a:ext cx="4977392" cy="26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BBC One - The Secret Life of Pets 2">
            <a:extLst>
              <a:ext uri="{FF2B5EF4-FFF2-40B4-BE49-F238E27FC236}">
                <a16:creationId xmlns:a16="http://schemas.microsoft.com/office/drawing/2014/main" id="{E1E3F400-E8EA-AF41-A913-F6D028B4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5" y="173005"/>
            <a:ext cx="3060823" cy="172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E5E16-4717-FA4A-9C35-A67E3699D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47" y="1589368"/>
            <a:ext cx="3828006" cy="1751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E1B77C-A4A1-8C41-9CF6-D40F90601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235" y="5260718"/>
            <a:ext cx="2822986" cy="106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E6B4F-3B62-8F41-B870-56F0864ECA54}"/>
              </a:ext>
            </a:extLst>
          </p:cNvPr>
          <p:cNvSpPr txBox="1"/>
          <p:nvPr/>
        </p:nvSpPr>
        <p:spPr>
          <a:xfrm>
            <a:off x="994299" y="6364504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6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96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2420463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Animal::speak()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190221" y="5158299"/>
            <a:ext cx="13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Cat::speak()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008462" y="3890682"/>
            <a:ext cx="1667067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330630" y="4391816"/>
            <a:ext cx="16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p_cat</a:t>
            </a:r>
            <a:r>
              <a:rPr lang="en-US" dirty="0"/>
              <a:t> -&gt; speak()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Animal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Animal::speak() is NOT 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2323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Cat cat;</a:t>
            </a:r>
          </a:p>
          <a:p>
            <a:r>
              <a:rPr lang="en-US" b="1" dirty="0">
                <a:solidFill>
                  <a:srgbClr val="FF0000"/>
                </a:solidFill>
              </a:rPr>
              <a:t>Animal</a:t>
            </a:r>
            <a:r>
              <a:rPr lang="en-US" dirty="0"/>
              <a:t> * </a:t>
            </a:r>
            <a:r>
              <a:rPr lang="en-US" dirty="0" err="1"/>
              <a:t>p_cat</a:t>
            </a:r>
            <a:r>
              <a:rPr lang="en-US" dirty="0"/>
              <a:t> = &amp;cat;</a:t>
            </a:r>
          </a:p>
        </p:txBody>
      </p:sp>
    </p:spTree>
    <p:extLst>
      <p:ext uri="{BB962C8B-B14F-4D97-AF65-F5344CB8AC3E}">
        <p14:creationId xmlns:p14="http://schemas.microsoft.com/office/powerpoint/2010/main" val="965179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2420463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Animal::speak()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190221" y="5158299"/>
            <a:ext cx="13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Cat::speak()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008462" y="4576482"/>
            <a:ext cx="2030878" cy="70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330630" y="4391816"/>
            <a:ext cx="16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p_cat</a:t>
            </a:r>
            <a:r>
              <a:rPr lang="en-US" dirty="0"/>
              <a:t> -&gt; speak()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Animal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Animal::speak() is </a:t>
            </a:r>
            <a:r>
              <a:rPr lang="en-US" dirty="0">
                <a:solidFill>
                  <a:srgbClr val="FF0000"/>
                </a:solidFill>
              </a:rPr>
              <a:t>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2323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Cat cat;</a:t>
            </a:r>
          </a:p>
          <a:p>
            <a:r>
              <a:rPr lang="en-US" b="1" dirty="0">
                <a:solidFill>
                  <a:srgbClr val="FF0000"/>
                </a:solidFill>
              </a:rPr>
              <a:t>Animal</a:t>
            </a:r>
            <a:r>
              <a:rPr lang="en-US" dirty="0"/>
              <a:t> * </a:t>
            </a:r>
            <a:r>
              <a:rPr lang="en-US" dirty="0" err="1"/>
              <a:t>p_cat</a:t>
            </a:r>
            <a:r>
              <a:rPr lang="en-US" dirty="0"/>
              <a:t> = &amp;cat;</a:t>
            </a:r>
          </a:p>
        </p:txBody>
      </p:sp>
    </p:spTree>
    <p:extLst>
      <p:ext uri="{BB962C8B-B14F-4D97-AF65-F5344CB8AC3E}">
        <p14:creationId xmlns:p14="http://schemas.microsoft.com/office/powerpoint/2010/main" val="2284958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89" y="69782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7E5833-9C95-FA42-A859-41B783897AED}"/>
              </a:ext>
            </a:extLst>
          </p:cNvPr>
          <p:cNvGrpSpPr/>
          <p:nvPr/>
        </p:nvGrpSpPr>
        <p:grpSpPr>
          <a:xfrm>
            <a:off x="4063664" y="927466"/>
            <a:ext cx="4984700" cy="5453621"/>
            <a:chOff x="4049031" y="1261358"/>
            <a:chExt cx="4984700" cy="545362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44BD75-098D-FC4E-AA5B-68F94EC53DF7}"/>
                </a:ext>
              </a:extLst>
            </p:cNvPr>
            <p:cNvSpPr/>
            <p:nvPr/>
          </p:nvSpPr>
          <p:spPr>
            <a:xfrm>
              <a:off x="4049031" y="1548175"/>
              <a:ext cx="4908359" cy="516680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BBEC58-3419-C840-A8A5-079FF08A4695}"/>
                </a:ext>
              </a:extLst>
            </p:cNvPr>
            <p:cNvSpPr txBox="1"/>
            <p:nvPr/>
          </p:nvSpPr>
          <p:spPr>
            <a:xfrm>
              <a:off x="7599364" y="1261358"/>
              <a:ext cx="143436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Derived Class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5A1E91-55A4-5E48-9490-041A158C1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0814" y="1911830"/>
              <a:ext cx="2697402" cy="2787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9565AE-299A-3148-BD5C-97170589D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8737" y="5166804"/>
              <a:ext cx="4676778" cy="13196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FCC49D-CE10-3342-8355-6506597F9DFB}"/>
              </a:ext>
            </a:extLst>
          </p:cNvPr>
          <p:cNvGrpSpPr/>
          <p:nvPr/>
        </p:nvGrpSpPr>
        <p:grpSpPr>
          <a:xfrm>
            <a:off x="255020" y="927466"/>
            <a:ext cx="3573234" cy="5269876"/>
            <a:chOff x="255020" y="927466"/>
            <a:chExt cx="3573234" cy="52698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11FB79-574D-924A-904F-D7CBF050089B}"/>
                </a:ext>
              </a:extLst>
            </p:cNvPr>
            <p:cNvGrpSpPr/>
            <p:nvPr/>
          </p:nvGrpSpPr>
          <p:grpSpPr>
            <a:xfrm>
              <a:off x="255020" y="1030538"/>
              <a:ext cx="3337825" cy="5166804"/>
              <a:chOff x="186610" y="1589104"/>
              <a:chExt cx="3337825" cy="516680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E61A8F-EFCC-3842-9372-FF935DFB8C35}"/>
                  </a:ext>
                </a:extLst>
              </p:cNvPr>
              <p:cNvSpPr/>
              <p:nvPr/>
            </p:nvSpPr>
            <p:spPr>
              <a:xfrm>
                <a:off x="186610" y="1589104"/>
                <a:ext cx="3337825" cy="5166804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 w="9525">
                <a:solidFill>
                  <a:schemeClr val="bg2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4C1413E-AD86-CC4E-9BF6-822528E5A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2637" y="1713205"/>
                <a:ext cx="1544474" cy="278758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8480F8-2027-0A47-8DF8-80DD4C1B7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002" y="4667717"/>
                <a:ext cx="2796225" cy="20121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A8BE16-FD68-4745-AA72-E07B7E62444E}"/>
                </a:ext>
              </a:extLst>
            </p:cNvPr>
            <p:cNvSpPr txBox="1"/>
            <p:nvPr/>
          </p:nvSpPr>
          <p:spPr>
            <a:xfrm>
              <a:off x="2683389" y="927466"/>
              <a:ext cx="1144865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Base Class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7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19" y="797750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98D856-891C-CA48-95E0-1A621046D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376" y="4609358"/>
            <a:ext cx="4557204" cy="1234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C10D4-6DC7-8144-A163-F239AD07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46" y="2142417"/>
            <a:ext cx="6942715" cy="1967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A95488-85AF-4B4B-8C54-615251ED5D9B}"/>
              </a:ext>
            </a:extLst>
          </p:cNvPr>
          <p:cNvSpPr txBox="1"/>
          <p:nvPr/>
        </p:nvSpPr>
        <p:spPr>
          <a:xfrm>
            <a:off x="2139519" y="6112880"/>
            <a:ext cx="473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Derived destructor NOT called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Memory leak!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C37597-A5B0-A147-9BDA-107C0C33FC11}"/>
              </a:ext>
            </a:extLst>
          </p:cNvPr>
          <p:cNvSpPr/>
          <p:nvPr/>
        </p:nvSpPr>
        <p:spPr>
          <a:xfrm>
            <a:off x="3799269" y="5476472"/>
            <a:ext cx="2566020" cy="527313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1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4C259-FA43-3F48-8D07-F01BCBF32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5196525"/>
            <a:ext cx="2476500" cy="1663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19" y="797750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DC10D4-6DC7-8144-A163-F239AD07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71" y="2363885"/>
            <a:ext cx="5461468" cy="1547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A95488-85AF-4B4B-8C54-615251ED5D9B}"/>
              </a:ext>
            </a:extLst>
          </p:cNvPr>
          <p:cNvSpPr txBox="1"/>
          <p:nvPr/>
        </p:nvSpPr>
        <p:spPr>
          <a:xfrm>
            <a:off x="3311371" y="5648031"/>
            <a:ext cx="476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Derived class destructor called </a:t>
            </a:r>
            <a:r>
              <a:rPr lang="en-US" b="1" dirty="0">
                <a:solidFill>
                  <a:srgbClr val="00B050"/>
                </a:solidFill>
                <a:sym typeface="Wingdings" pitchFamily="2" charset="2"/>
              </a:rPr>
              <a:t> </a:t>
            </a:r>
            <a:r>
              <a:rPr lang="en-US" b="1" strike="sngStrike" dirty="0">
                <a:solidFill>
                  <a:srgbClr val="00B050"/>
                </a:solidFill>
                <a:sym typeface="Wingdings" pitchFamily="2" charset="2"/>
              </a:rPr>
              <a:t>Memory leak!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ECB97F-B895-2F4D-90F7-7149F16B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19" y="1622146"/>
            <a:ext cx="2522577" cy="4221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9E22A-A6C2-0E44-9161-86370F1B5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984" y="4207890"/>
            <a:ext cx="3646564" cy="1143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AD46F1-BA83-7641-9D56-83D7ECBFA7A7}"/>
              </a:ext>
            </a:extLst>
          </p:cNvPr>
          <p:cNvSpPr/>
          <p:nvPr/>
        </p:nvSpPr>
        <p:spPr>
          <a:xfrm>
            <a:off x="4572000" y="4899424"/>
            <a:ext cx="2566020" cy="24074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50DCF5-3F95-324E-8C34-34967A050A70}"/>
              </a:ext>
            </a:extLst>
          </p:cNvPr>
          <p:cNvCxnSpPr>
            <a:cxnSpLocks/>
          </p:cNvCxnSpPr>
          <p:nvPr/>
        </p:nvCxnSpPr>
        <p:spPr>
          <a:xfrm flipV="1">
            <a:off x="1802167" y="5042517"/>
            <a:ext cx="2663301" cy="193337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obert downey jr&quot; Meme Templates - Imgflip">
            <a:extLst>
              <a:ext uri="{FF2B5EF4-FFF2-40B4-BE49-F238E27FC236}">
                <a16:creationId xmlns:a16="http://schemas.microsoft.com/office/drawing/2014/main" id="{69A86169-1B69-F344-B68C-5CC76574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86" y="5752730"/>
            <a:ext cx="855018" cy="9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84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A910F9-498F-8D47-ACA4-9397309861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E3B55F-8486-2348-BCBA-4D8C1EEA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2 review</a:t>
            </a:r>
          </a:p>
        </p:txBody>
      </p:sp>
    </p:spTree>
    <p:extLst>
      <p:ext uri="{BB962C8B-B14F-4D97-AF65-F5344CB8AC3E}">
        <p14:creationId xmlns:p14="http://schemas.microsoft.com/office/powerpoint/2010/main" val="1942389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C92EDE-8702-B14B-B28C-1D5013F0EB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AWS</a:t>
            </a:r>
          </a:p>
          <a:p>
            <a:endParaRPr lang="en-US" dirty="0"/>
          </a:p>
          <a:p>
            <a:r>
              <a:rPr lang="en-US" dirty="0"/>
              <a:t>Connect to Linux Instance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03238C-231F-CA44-94FF-C00B1065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Debugging</a:t>
            </a:r>
          </a:p>
        </p:txBody>
      </p:sp>
    </p:spTree>
    <p:extLst>
      <p:ext uri="{BB962C8B-B14F-4D97-AF65-F5344CB8AC3E}">
        <p14:creationId xmlns:p14="http://schemas.microsoft.com/office/powerpoint/2010/main" val="587990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03238C-231F-CA44-94FF-C00B1065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Debugging</a:t>
            </a:r>
          </a:p>
        </p:txBody>
      </p:sp>
    </p:spTree>
    <p:extLst>
      <p:ext uri="{BB962C8B-B14F-4D97-AF65-F5344CB8AC3E}">
        <p14:creationId xmlns:p14="http://schemas.microsoft.com/office/powerpoint/2010/main" val="1532140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9F61C4-B7BA-6A44-8A87-E41BCBB2929D}"/>
              </a:ext>
            </a:extLst>
          </p:cNvPr>
          <p:cNvSpPr/>
          <p:nvPr/>
        </p:nvSpPr>
        <p:spPr>
          <a:xfrm>
            <a:off x="178675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1</a:t>
            </a:r>
          </a:p>
          <a:p>
            <a:pPr algn="ctr"/>
            <a:r>
              <a:rPr lang="en-US" dirty="0"/>
              <a:t>(this week)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5336-282B-1C47-A44C-F1F85617B37B}"/>
              </a:ext>
            </a:extLst>
          </p:cNvPr>
          <p:cNvSpPr/>
          <p:nvPr/>
        </p:nvSpPr>
        <p:spPr>
          <a:xfrm>
            <a:off x="2454165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1CCD55-F5A6-7B4E-B3D6-6D7BD922FCEA}"/>
              </a:ext>
            </a:extLst>
          </p:cNvPr>
          <p:cNvSpPr/>
          <p:nvPr/>
        </p:nvSpPr>
        <p:spPr>
          <a:xfrm>
            <a:off x="4729656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3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1A465B-6AEF-6A4D-B6B4-E93BAD2CC191}"/>
              </a:ext>
            </a:extLst>
          </p:cNvPr>
          <p:cNvSpPr/>
          <p:nvPr/>
        </p:nvSpPr>
        <p:spPr>
          <a:xfrm>
            <a:off x="7005147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6D1A1D-1BD3-BF4E-A449-55631C853FAC}"/>
              </a:ext>
            </a:extLst>
          </p:cNvPr>
          <p:cNvGrpSpPr/>
          <p:nvPr/>
        </p:nvGrpSpPr>
        <p:grpSpPr>
          <a:xfrm>
            <a:off x="178675" y="3178282"/>
            <a:ext cx="6547947" cy="1457889"/>
            <a:chOff x="168163" y="3683877"/>
            <a:chExt cx="6547947" cy="1457889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6DBA3CCB-F14C-004F-8905-47A8A4818700}"/>
                </a:ext>
              </a:extLst>
            </p:cNvPr>
            <p:cNvSpPr/>
            <p:nvPr/>
          </p:nvSpPr>
          <p:spPr>
            <a:xfrm rot="5400000">
              <a:off x="3237185" y="614855"/>
              <a:ext cx="409904" cy="6547947"/>
            </a:xfrm>
            <a:prstGeom prst="rightBrac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B05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52A781-1F69-944E-9020-66950BAE3766}"/>
                </a:ext>
              </a:extLst>
            </p:cNvPr>
            <p:cNvSpPr txBox="1"/>
            <p:nvPr/>
          </p:nvSpPr>
          <p:spPr>
            <a:xfrm>
              <a:off x="2326286" y="4218436"/>
              <a:ext cx="33545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C++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Dev env (IDE, Vim, debugging)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Source control</a:t>
              </a:r>
              <a:r>
                <a:rPr lang="en-US" b="1" dirty="0">
                  <a:solidFill>
                    <a:srgbClr val="00B050"/>
                  </a:solidFill>
                  <a:sym typeface="Wingdings" pitchFamily="2" charset="2"/>
                </a:rPr>
                <a:t> (</a:t>
              </a:r>
              <a:r>
                <a:rPr lang="en-US" b="1" dirty="0">
                  <a:solidFill>
                    <a:srgbClr val="00B050"/>
                  </a:solidFill>
                </a:rPr>
                <a:t>Git &amp; </a:t>
              </a:r>
              <a:r>
                <a:rPr lang="en-US" b="1" dirty="0" err="1">
                  <a:solidFill>
                    <a:srgbClr val="00B050"/>
                  </a:solidFill>
                </a:rPr>
                <a:t>Github</a:t>
              </a:r>
              <a:r>
                <a:rPr lang="en-US" b="1" dirty="0">
                  <a:solidFill>
                    <a:srgbClr val="00B050"/>
                  </a:solidFill>
                </a:rPr>
                <a:t>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6174AD-B47F-1940-9A1E-319640397EA6}"/>
              </a:ext>
            </a:extLst>
          </p:cNvPr>
          <p:cNvSpPr txBox="1"/>
          <p:nvPr/>
        </p:nvSpPr>
        <p:spPr>
          <a:xfrm>
            <a:off x="725214" y="819807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Schedule Ramping up</a:t>
            </a:r>
          </a:p>
        </p:txBody>
      </p:sp>
    </p:spTree>
    <p:extLst>
      <p:ext uri="{BB962C8B-B14F-4D97-AF65-F5344CB8AC3E}">
        <p14:creationId xmlns:p14="http://schemas.microsoft.com/office/powerpoint/2010/main" val="26717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8DB756-50C8-0043-9FC7-4BDC3C363D11}"/>
              </a:ext>
            </a:extLst>
          </p:cNvPr>
          <p:cNvGrpSpPr/>
          <p:nvPr/>
        </p:nvGrpSpPr>
        <p:grpSpPr>
          <a:xfrm>
            <a:off x="253369" y="1946187"/>
            <a:ext cx="4048948" cy="2247638"/>
            <a:chOff x="222258" y="1532790"/>
            <a:chExt cx="4048948" cy="22476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93A09E-ADE1-CB4F-A2D4-3F2B81B4405B}"/>
                </a:ext>
              </a:extLst>
            </p:cNvPr>
            <p:cNvSpPr txBox="1"/>
            <p:nvPr/>
          </p:nvSpPr>
          <p:spPr>
            <a:xfrm>
              <a:off x="222259" y="1532790"/>
              <a:ext cx="2100489" cy="316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Before Coding Checklist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BB66CD-01FA-A041-9DA2-18D3A518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58" y="1848410"/>
              <a:ext cx="4048948" cy="193201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C694CF-36CF-0740-B151-957790892C0F}"/>
              </a:ext>
            </a:extLst>
          </p:cNvPr>
          <p:cNvGrpSpPr/>
          <p:nvPr/>
        </p:nvGrpSpPr>
        <p:grpSpPr>
          <a:xfrm>
            <a:off x="328474" y="5076859"/>
            <a:ext cx="4243525" cy="1225084"/>
            <a:chOff x="1236992" y="4100126"/>
            <a:chExt cx="4243525" cy="12250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07E049-62C1-8B4C-B40A-488E31537254}"/>
                </a:ext>
              </a:extLst>
            </p:cNvPr>
            <p:cNvSpPr txBox="1"/>
            <p:nvPr/>
          </p:nvSpPr>
          <p:spPr>
            <a:xfrm>
              <a:off x="1236992" y="4100126"/>
              <a:ext cx="1743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Coding Checklist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68D202-E1B0-1749-8158-27647EFE8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6992" y="4450062"/>
              <a:ext cx="4243525" cy="87514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3242F7-D468-4943-8388-92E577E75DD9}"/>
              </a:ext>
            </a:extLst>
          </p:cNvPr>
          <p:cNvGrpSpPr/>
          <p:nvPr/>
        </p:nvGrpSpPr>
        <p:grpSpPr>
          <a:xfrm>
            <a:off x="253370" y="1594342"/>
            <a:ext cx="4996766" cy="3482517"/>
            <a:chOff x="213381" y="1518246"/>
            <a:chExt cx="4996766" cy="348251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5F1A5C-F310-D142-BBB5-723DCA09C1FF}"/>
                </a:ext>
              </a:extLst>
            </p:cNvPr>
            <p:cNvSpPr/>
            <p:nvPr/>
          </p:nvSpPr>
          <p:spPr>
            <a:xfrm>
              <a:off x="213381" y="1518246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F808DD-26D6-4D45-AB0F-6D3C0C96FE65}"/>
                </a:ext>
              </a:extLst>
            </p:cNvPr>
            <p:cNvSpPr/>
            <p:nvPr/>
          </p:nvSpPr>
          <p:spPr>
            <a:xfrm>
              <a:off x="213381" y="4672289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7F58A84-0289-8743-9AFF-53929B5875C6}"/>
                </a:ext>
              </a:extLst>
            </p:cNvPr>
            <p:cNvSpPr/>
            <p:nvPr/>
          </p:nvSpPr>
          <p:spPr>
            <a:xfrm>
              <a:off x="4881673" y="2383183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C32234-860E-EB4C-816A-C5AACED8C4B7}"/>
              </a:ext>
            </a:extLst>
          </p:cNvPr>
          <p:cNvGrpSpPr/>
          <p:nvPr/>
        </p:nvGrpSpPr>
        <p:grpSpPr>
          <a:xfrm>
            <a:off x="4921662" y="2804176"/>
            <a:ext cx="3933853" cy="2040162"/>
            <a:chOff x="4881673" y="2728080"/>
            <a:chExt cx="3933853" cy="20401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AFA04B-7744-B344-9B5E-E2CE74E759E2}"/>
                </a:ext>
              </a:extLst>
            </p:cNvPr>
            <p:cNvSpPr txBox="1"/>
            <p:nvPr/>
          </p:nvSpPr>
          <p:spPr>
            <a:xfrm>
              <a:off x="4881673" y="2728080"/>
              <a:ext cx="217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Submission Checklist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66EDE5-A22A-0240-BF81-C4379B8EA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1673" y="3097412"/>
              <a:ext cx="3933853" cy="167083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3EDC15-1660-864F-9566-489CB6ACBC50}"/>
              </a:ext>
            </a:extLst>
          </p:cNvPr>
          <p:cNvSpPr txBox="1"/>
          <p:nvPr/>
        </p:nvSpPr>
        <p:spPr>
          <a:xfrm>
            <a:off x="5449844" y="636677"/>
            <a:ext cx="3868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https://github.com/a-teaching-goose/CSS342A-2022-Spring/blob/main/homeworks/submission_checklist.md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119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2DEA8B-22E2-9346-B145-435DEACC5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271" y="4504888"/>
            <a:ext cx="1247723" cy="1378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A1C8E4-D810-2B4A-9893-19386009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376" y="4508886"/>
            <a:ext cx="750164" cy="13743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30982-3315-134C-A57C-AF1AFE134206}"/>
              </a:ext>
            </a:extLst>
          </p:cNvPr>
          <p:cNvSpPr txBox="1"/>
          <p:nvPr/>
        </p:nvSpPr>
        <p:spPr>
          <a:xfrm>
            <a:off x="2131267" y="3167390"/>
            <a:ext cx="488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Object Orient Programming</a:t>
            </a:r>
          </a:p>
        </p:txBody>
      </p:sp>
    </p:spTree>
    <p:extLst>
      <p:ext uri="{BB962C8B-B14F-4D97-AF65-F5344CB8AC3E}">
        <p14:creationId xmlns:p14="http://schemas.microsoft.com/office/powerpoint/2010/main" val="2400921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30982-3315-134C-A57C-AF1AFE134206}"/>
              </a:ext>
            </a:extLst>
          </p:cNvPr>
          <p:cNvSpPr txBox="1"/>
          <p:nvPr/>
        </p:nvSpPr>
        <p:spPr>
          <a:xfrm>
            <a:off x="343948" y="713203"/>
            <a:ext cx="488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Object Orient Programming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D95EB9-9695-CA48-99D7-47E218DBFE22}"/>
              </a:ext>
            </a:extLst>
          </p:cNvPr>
          <p:cNvSpPr txBox="1">
            <a:spLocks/>
          </p:cNvSpPr>
          <p:nvPr/>
        </p:nvSpPr>
        <p:spPr>
          <a:xfrm>
            <a:off x="1066412" y="2473923"/>
            <a:ext cx="2563500" cy="576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Functional</a:t>
            </a:r>
          </a:p>
          <a:p>
            <a:endParaRPr lang="en-US" sz="2400"/>
          </a:p>
          <a:p>
            <a:endParaRPr lang="en-US" sz="24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FDE7B5-25C1-6549-951E-67CF3FD399FF}"/>
              </a:ext>
            </a:extLst>
          </p:cNvPr>
          <p:cNvSpPr txBox="1">
            <a:spLocks/>
          </p:cNvSpPr>
          <p:nvPr/>
        </p:nvSpPr>
        <p:spPr>
          <a:xfrm>
            <a:off x="5054143" y="2473923"/>
            <a:ext cx="2563500" cy="2679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OOP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E4E9F-28B7-C149-BDDC-434EC715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49" y="3357926"/>
            <a:ext cx="4247207" cy="1754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FB2AF2A-1F0C-F146-A5A5-6C54115A1F54}"/>
              </a:ext>
            </a:extLst>
          </p:cNvPr>
          <p:cNvSpPr/>
          <p:nvPr/>
        </p:nvSpPr>
        <p:spPr>
          <a:xfrm>
            <a:off x="5861499" y="3153438"/>
            <a:ext cx="734189" cy="734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B11176-DB94-E146-8972-7487BB92DE6C}"/>
              </a:ext>
            </a:extLst>
          </p:cNvPr>
          <p:cNvSpPr/>
          <p:nvPr/>
        </p:nvSpPr>
        <p:spPr>
          <a:xfrm>
            <a:off x="7219750" y="3574390"/>
            <a:ext cx="981146" cy="660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D0BD5D1-EF74-6942-A47F-9D74EB13B7EC}"/>
              </a:ext>
            </a:extLst>
          </p:cNvPr>
          <p:cNvSpPr/>
          <p:nvPr/>
        </p:nvSpPr>
        <p:spPr>
          <a:xfrm>
            <a:off x="5971627" y="4382000"/>
            <a:ext cx="1248123" cy="634073"/>
          </a:xfrm>
          <a:prstGeom prst="triangle">
            <a:avLst>
              <a:gd name="adj" fmla="val 72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AA0F1E-BDD0-FA46-BCA4-805798A72FDF}"/>
              </a:ext>
            </a:extLst>
          </p:cNvPr>
          <p:cNvCxnSpPr>
            <a:stCxn id="9" idx="5"/>
            <a:endCxn id="10" idx="1"/>
          </p:cNvCxnSpPr>
          <p:nvPr/>
        </p:nvCxnSpPr>
        <p:spPr>
          <a:xfrm>
            <a:off x="6488169" y="3780108"/>
            <a:ext cx="731581" cy="124668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B58D23-936A-2943-8E36-E7C7D023107F}"/>
              </a:ext>
            </a:extLst>
          </p:cNvPr>
          <p:cNvCxnSpPr>
            <a:cxnSpLocks/>
            <a:stCxn id="9" idx="4"/>
            <a:endCxn id="11" idx="1"/>
          </p:cNvCxnSpPr>
          <p:nvPr/>
        </p:nvCxnSpPr>
        <p:spPr>
          <a:xfrm>
            <a:off x="6228594" y="3887627"/>
            <a:ext cx="198567" cy="811410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26945A-2A16-E542-9ACC-F91F203BCF06}"/>
              </a:ext>
            </a:extLst>
          </p:cNvPr>
          <p:cNvCxnSpPr>
            <a:cxnSpLocks/>
            <a:endCxn id="11" idx="5"/>
          </p:cNvCxnSpPr>
          <p:nvPr/>
        </p:nvCxnSpPr>
        <p:spPr>
          <a:xfrm flipH="1">
            <a:off x="7051222" y="4241835"/>
            <a:ext cx="235272" cy="457202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5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902C9-03A3-3A45-A8F3-69922F33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8090CDA-CF89-8749-90FA-9ACA84652BAB}"/>
              </a:ext>
            </a:extLst>
          </p:cNvPr>
          <p:cNvSpPr txBox="1">
            <a:spLocks/>
          </p:cNvSpPr>
          <p:nvPr/>
        </p:nvSpPr>
        <p:spPr>
          <a:xfrm>
            <a:off x="455018" y="2300234"/>
            <a:ext cx="4308617" cy="1218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A Blueprint, category, type</a:t>
            </a:r>
          </a:p>
          <a:p>
            <a:pPr lvl="1"/>
            <a:endParaRPr lang="en-US" sz="24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D7BFFA-B4A2-4341-87E4-743DFEDEE0E1}"/>
              </a:ext>
            </a:extLst>
          </p:cNvPr>
          <p:cNvSpPr txBox="1">
            <a:spLocks/>
          </p:cNvSpPr>
          <p:nvPr/>
        </p:nvSpPr>
        <p:spPr>
          <a:xfrm>
            <a:off x="4643431" y="2300234"/>
            <a:ext cx="3303766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altLang="zh-CN" sz="2400" dirty="0"/>
              <a:t>Object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Concrete</a:t>
            </a:r>
            <a:r>
              <a:rPr lang="zh-CN" altLang="en-US" sz="2400" dirty="0"/>
              <a:t> </a:t>
            </a:r>
            <a:r>
              <a:rPr lang="en-US" altLang="zh-CN" sz="2400" dirty="0"/>
              <a:t>Object</a:t>
            </a:r>
          </a:p>
          <a:p>
            <a:pPr lvl="1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8F8B6-D07D-3743-98B6-2FF43D06A652}"/>
              </a:ext>
            </a:extLst>
          </p:cNvPr>
          <p:cNvSpPr txBox="1"/>
          <p:nvPr/>
        </p:nvSpPr>
        <p:spPr>
          <a:xfrm>
            <a:off x="1818532" y="4374224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47BB9"/>
                </a:solidFill>
                <a:latin typeface="Aharoni" panose="02010803020104030203" pitchFamily="2" charset="-79"/>
                <a:cs typeface="Aharoni" panose="02010803020104030203" pitchFamily="2" charset="-79"/>
                <a:sym typeface="Barlow Light"/>
              </a:rPr>
              <a:t>“Cat”</a:t>
            </a:r>
            <a:endParaRPr lang="en-US" sz="2400" b="1" dirty="0">
              <a:solidFill>
                <a:srgbClr val="047BB9"/>
              </a:solidFill>
              <a:latin typeface="Aharoni" panose="02010803020104030203" pitchFamily="2" charset="-79"/>
              <a:cs typeface="Aharoni" panose="02010803020104030203" pitchFamily="2" charset="-79"/>
              <a:sym typeface="Barlow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C6BF79-2770-B646-8BBF-1F5001F2B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169" y="3518489"/>
            <a:ext cx="1799923" cy="1988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83F41F-5CEC-8E4E-A908-162636E46B65}"/>
              </a:ext>
            </a:extLst>
          </p:cNvPr>
          <p:cNvSpPr txBox="1"/>
          <p:nvPr/>
        </p:nvSpPr>
        <p:spPr>
          <a:xfrm>
            <a:off x="5209564" y="5638960"/>
            <a:ext cx="15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”Hi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my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name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is</a:t>
            </a:r>
            <a:r>
              <a:rPr lang="zh-CN" altLang="en-US" sz="1200" i="1" dirty="0"/>
              <a:t> </a:t>
            </a:r>
            <a:r>
              <a:rPr lang="en-US" sz="1200" i="1" dirty="0"/>
              <a:t>Chloe</a:t>
            </a:r>
            <a:r>
              <a:rPr lang="en-US" altLang="zh-CN" sz="1200" i="1" dirty="0"/>
              <a:t>"</a:t>
            </a:r>
            <a:endParaRPr lang="en-US" sz="1200" i="1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85276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5480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56" y="1015067"/>
            <a:ext cx="2910863" cy="321548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70C0"/>
                </a:solidFill>
              </a:rPr>
              <a:t>Member </a:t>
            </a:r>
            <a:r>
              <a:rPr lang="en-US" u="sng" dirty="0">
                <a:solidFill>
                  <a:srgbClr val="0070C0"/>
                </a:solidFill>
              </a:rPr>
              <a:t>Variables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70C0"/>
                </a:solidFill>
              </a:rPr>
              <a:t>Member </a:t>
            </a:r>
            <a:r>
              <a:rPr lang="en-US" u="sng" dirty="0">
                <a:solidFill>
                  <a:srgbClr val="0070C0"/>
                </a:solidFill>
              </a:rPr>
              <a:t>Methods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Purr </a:t>
            </a:r>
          </a:p>
          <a:p>
            <a:pPr marL="0" indent="0">
              <a:buFont typeface="Lucida Grande"/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5264</TotalTime>
  <Words>611</Words>
  <Application>Microsoft Macintosh PowerPoint</Application>
  <PresentationFormat>On-screen Show (4:3)</PresentationFormat>
  <Paragraphs>180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Encode Sans Normal Black</vt:lpstr>
      <vt:lpstr>Uni Sans Regular</vt:lpstr>
      <vt:lpstr>Aharoni</vt:lpstr>
      <vt:lpstr>Arial</vt:lpstr>
      <vt:lpstr>Barlow Light</vt:lpstr>
      <vt:lpstr>Calibri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3rd Week Task Items</vt:lpstr>
      <vt:lpstr>PowerPoint Presentation</vt:lpstr>
      <vt:lpstr>Submission Checklist</vt:lpstr>
      <vt:lpstr>PowerPoint Presentation</vt:lpstr>
      <vt:lpstr>PowerPoint Presentation</vt:lpstr>
      <vt:lpstr>Class vs Object</vt:lpstr>
      <vt:lpstr>Class Exercise</vt:lpstr>
      <vt:lpstr>Class Exercise</vt:lpstr>
      <vt:lpstr>Class Exercise</vt:lpstr>
      <vt:lpstr>Encapsulation</vt:lpstr>
      <vt:lpstr>Encapsulation</vt:lpstr>
      <vt:lpstr>PowerPoint Presentation</vt:lpstr>
      <vt:lpstr>Constructor</vt:lpstr>
      <vt:lpstr>Encapsulation Summary</vt:lpstr>
      <vt:lpstr>Class Exercise</vt:lpstr>
      <vt:lpstr>PowerPoint Presentation</vt:lpstr>
      <vt:lpstr>Inheritance</vt:lpstr>
      <vt:lpstr>Inheritance</vt:lpstr>
      <vt:lpstr>Inheritance</vt:lpstr>
      <vt:lpstr>Inheritance</vt:lpstr>
      <vt:lpstr>Inheritance</vt:lpstr>
      <vt:lpstr>Override vs Overload</vt:lpstr>
      <vt:lpstr>Override vs Overload</vt:lpstr>
      <vt:lpstr>Inheritance Summary</vt:lpstr>
      <vt:lpstr>Let all animals play</vt:lpstr>
      <vt:lpstr>Let all animals play</vt:lpstr>
      <vt:lpstr>Let all animals play</vt:lpstr>
      <vt:lpstr>Let all animals play</vt:lpstr>
      <vt:lpstr>Animal::speak() is NOT virtual</vt:lpstr>
      <vt:lpstr>Animal::speak() is virtual</vt:lpstr>
      <vt:lpstr>Virtual Function Demo</vt:lpstr>
      <vt:lpstr>Virtual Function Demo</vt:lpstr>
      <vt:lpstr>Virtual Function Demo</vt:lpstr>
      <vt:lpstr>Homework 2 review</vt:lpstr>
      <vt:lpstr>Linux Debugging</vt:lpstr>
      <vt:lpstr>Linux Debugging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684</cp:revision>
  <cp:lastPrinted>2016-02-10T20:19:12Z</cp:lastPrinted>
  <dcterms:created xsi:type="dcterms:W3CDTF">2014-10-14T00:51:43Z</dcterms:created>
  <dcterms:modified xsi:type="dcterms:W3CDTF">2022-04-15T17:24:49Z</dcterms:modified>
</cp:coreProperties>
</file>